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0" r:id="rId3"/>
    <p:sldId id="261" r:id="rId4"/>
    <p:sldId id="268" r:id="rId5"/>
    <p:sldId id="262" r:id="rId6"/>
    <p:sldId id="265" r:id="rId7"/>
    <p:sldId id="263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08A36-BA60-467C-A44B-8615D31D48E4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D48BC-41D6-49D2-95FC-83C900CBE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3738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962" y="4342518"/>
            <a:ext cx="5486078" cy="4114506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215370" cy="621510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Технология «Проблемная лекция»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Актуальность. </a:t>
            </a:r>
            <a:r>
              <a:rPr lang="ru-RU" dirty="0" smtClean="0"/>
              <a:t>Современное образование требует формирования у студентов способности решать  проблемы, ориентиры и способы решения которых задаются на учебной лекции.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C000"/>
                </a:solidFill>
              </a:rPr>
              <a:t>Цель: </a:t>
            </a:r>
            <a:r>
              <a:rPr lang="ru-RU" dirty="0" smtClean="0"/>
              <a:t>Подготовка студентов  к самостоятельному решению проблем на лекции, используя рекомендованные средства и методы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C000"/>
                </a:solidFill>
              </a:rPr>
              <a:t>Новая идея: </a:t>
            </a:r>
            <a:r>
              <a:rPr lang="ru-RU" dirty="0" smtClean="0"/>
              <a:t>Раскрытие  учебной  темы на лекции через постановку  проблем с указанием  источников  информации  и способов  их решения позволит развивать у студентов умения самостоятельно решать проблемы.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14313" y="285750"/>
            <a:ext cx="8643937" cy="623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47688" indent="-409575" algn="r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Материал подготовлен ЦСОТ университета.</a:t>
            </a:r>
          </a:p>
          <a:p>
            <a:pPr marL="547688" indent="-409575" algn="r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ЦСОТ университета оказывает услуги по оформлению и реализации новых идей, проектов и мастер-классов преподавателей, аспирантов, студентов.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 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 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 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600" dirty="0">
              <a:solidFill>
                <a:srgbClr val="FFFFFF"/>
              </a:solidFill>
            </a:endParaRP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600" dirty="0">
              <a:solidFill>
                <a:srgbClr val="FFFFFF"/>
              </a:solidFill>
            </a:endParaRP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b="1" dirty="0">
                <a:solidFill>
                  <a:srgbClr val="FFC000"/>
                </a:solidFill>
              </a:rPr>
              <a:t>Наш адрес: </a:t>
            </a:r>
            <a:r>
              <a:rPr lang="ru-RU" sz="2600" dirty="0">
                <a:solidFill>
                  <a:srgbClr val="FFFFFF"/>
                </a:solidFill>
              </a:rPr>
              <a:t>г. Махачкала, 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ул. Дзержинского,12 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Лабораторный корпус, кабинет № 412.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 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b="1" dirty="0">
                <a:solidFill>
                  <a:srgbClr val="FFC000"/>
                </a:solidFill>
              </a:rPr>
              <a:t>Эл. почта:</a:t>
            </a:r>
            <a:r>
              <a:rPr lang="ru-RU" sz="2600" dirty="0">
                <a:solidFill>
                  <a:srgbClr val="FFC000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  <a:latin typeface="Book Antiqua" pitchFamily="16" charset="0"/>
              </a:rPr>
              <a:t>nudurmagomedov</a:t>
            </a:r>
            <a:r>
              <a:rPr lang="ru-RU" sz="2600" dirty="0">
                <a:solidFill>
                  <a:srgbClr val="FFFFFF"/>
                </a:solidFill>
              </a:rPr>
              <a:t>@</a:t>
            </a:r>
            <a:r>
              <a:rPr lang="en-US" sz="2600" dirty="0">
                <a:solidFill>
                  <a:srgbClr val="FFFFFF"/>
                </a:solidFill>
                <a:latin typeface="Book Antiqua" pitchFamily="16" charset="0"/>
              </a:rPr>
              <a:t>mail</a:t>
            </a:r>
            <a:r>
              <a:rPr lang="ru-RU" sz="2600" dirty="0">
                <a:solidFill>
                  <a:srgbClr val="FFFFFF"/>
                </a:solidFill>
              </a:rPr>
              <a:t>.</a:t>
            </a:r>
            <a:r>
              <a:rPr lang="en-US" sz="2600" dirty="0" err="1">
                <a:solidFill>
                  <a:srgbClr val="FFFFFF"/>
                </a:solidFill>
                <a:latin typeface="Book Antiqua" pitchFamily="16" charset="0"/>
              </a:rPr>
              <a:t>ru</a:t>
            </a:r>
            <a:endParaRPr lang="en-US" sz="2600" dirty="0">
              <a:solidFill>
                <a:srgbClr val="FFFFFF"/>
              </a:solidFill>
              <a:latin typeface="Book Antiqua" pitchFamily="16" charset="0"/>
            </a:endParaRP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600" dirty="0">
                <a:solidFill>
                  <a:srgbClr val="FFFFFF"/>
                </a:solidFill>
              </a:rPr>
              <a:t> </a:t>
            </a:r>
          </a:p>
          <a:p>
            <a:pPr marL="547688" indent="-409575">
              <a:lnSpc>
                <a:spcPct val="80000"/>
              </a:lnSpc>
              <a:spcBef>
                <a:spcPts val="650"/>
              </a:spcBef>
              <a:buClr>
                <a:srgbClr val="F9F9F9"/>
              </a:buClr>
              <a:buSzPct val="6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C000"/>
                </a:solidFill>
              </a:rPr>
              <a:t>Методологические  основы:</a:t>
            </a:r>
          </a:p>
          <a:p>
            <a:pPr marL="514350" indent="-514350">
              <a:buAutoNum type="arabicPeriod"/>
            </a:pPr>
            <a:r>
              <a:rPr lang="ru-RU" sz="3600" dirty="0" err="1" smtClean="0"/>
              <a:t>Постнеклассическая</a:t>
            </a:r>
            <a:r>
              <a:rPr lang="ru-RU" sz="3600" dirty="0" smtClean="0"/>
              <a:t> парадигма образования.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Идеи </a:t>
            </a:r>
            <a:r>
              <a:rPr lang="ru-RU" sz="3600" dirty="0" err="1" smtClean="0"/>
              <a:t>смыслосозидающего</a:t>
            </a:r>
            <a:r>
              <a:rPr lang="ru-RU" sz="3600" dirty="0" smtClean="0"/>
              <a:t> обучения.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Теория </a:t>
            </a:r>
            <a:r>
              <a:rPr lang="ru-RU" sz="3600" dirty="0" err="1" smtClean="0"/>
              <a:t>самоактуализации</a:t>
            </a:r>
            <a:r>
              <a:rPr lang="ru-RU" sz="3600" dirty="0" smtClean="0"/>
              <a:t> личности.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.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14290"/>
            <a:ext cx="5143536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Средства: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1714488"/>
            <a:ext cx="385765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Структурно – логическая схема</a:t>
            </a:r>
            <a:r>
              <a:rPr lang="ru-RU" sz="3200" dirty="0" smtClean="0"/>
              <a:t>.</a:t>
            </a:r>
          </a:p>
          <a:p>
            <a:pPr algn="ctr"/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643050"/>
            <a:ext cx="335758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Система проблемных  ситуаций  к теме.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429000"/>
            <a:ext cx="335758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Педагогические источники.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3429000"/>
            <a:ext cx="385765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Интернет – ресурсы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5214942" y="100010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464579" y="103582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928794" y="3000372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6643702" y="292893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постановки проблем: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Знакомство студентов с проблемами, решенными учеными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Постановка проблем с разными подходами в разных науках</a:t>
            </a:r>
          </a:p>
          <a:p>
            <a:pPr marL="514350" indent="-514350">
              <a:buAutoNum type="arabicPeriod"/>
            </a:pPr>
            <a:r>
              <a:rPr lang="ru-RU" dirty="0" smtClean="0"/>
              <a:t> Показ проблем в динамике развития знаний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Постановка проблем по разному смыслу понимания знаний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Ориентировка на проблемы, актуальные в науке и жизни людей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Решение проблем, выражающих противоречия науки и обыденной жизни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sz="32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marL="514350" indent="-514350">
              <a:buAutoNum type="arabicPeriod"/>
            </a:pPr>
            <a:endParaRPr lang="ru-RU" sz="1600" dirty="0" smtClean="0"/>
          </a:p>
          <a:p>
            <a:pPr marL="514350" indent="-514350">
              <a:buAutoNum type="arabicPeriod"/>
            </a:pPr>
            <a:endParaRPr lang="ru-RU" sz="1600" dirty="0" smtClean="0"/>
          </a:p>
          <a:p>
            <a:pPr marL="514350" indent="-514350">
              <a:buAutoNum type="arabicPeriod"/>
            </a:pPr>
            <a:endParaRPr lang="ru-RU" sz="1600" dirty="0" smtClean="0"/>
          </a:p>
          <a:p>
            <a:pPr marL="514350" indent="-514350">
              <a:buAutoNum type="arabicPeriod"/>
            </a:pPr>
            <a:endParaRPr lang="ru-RU" sz="1600" dirty="0" smtClean="0"/>
          </a:p>
          <a:p>
            <a:pPr marL="514350" indent="-514350">
              <a:buNone/>
            </a:pPr>
            <a:endParaRPr lang="ru-RU" sz="1600" dirty="0" smtClean="0"/>
          </a:p>
          <a:p>
            <a:pPr marL="514350" indent="-514350">
              <a:buNone/>
            </a:pPr>
            <a:endParaRPr lang="ru-RU" sz="1600" dirty="0" smtClean="0"/>
          </a:p>
          <a:p>
            <a:pPr marL="514350" indent="-514350">
              <a:buNone/>
            </a:pPr>
            <a:endParaRPr lang="ru-RU" sz="1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0"/>
            <a:ext cx="314327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800" dirty="0" smtClean="0"/>
              <a:t>Компоненты: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57364"/>
            <a:ext cx="27146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Обоснование актуальности темы.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1857364"/>
            <a:ext cx="257176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Представление темы в  форме структурно – логической  схемы</a:t>
            </a:r>
            <a:r>
              <a:rPr lang="ru-RU" sz="1400" dirty="0" smtClean="0"/>
              <a:t>. 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1857364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Постановка  проблемных  ситуаций.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3286124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Ориентация в источниках  поиска  решения  проблем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29488" y="1857364"/>
            <a:ext cx="171451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Проблемы в различии  позиций  ученых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286124"/>
            <a:ext cx="25002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Актуальные  проблемы темы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3286124"/>
            <a:ext cx="23574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Ориентация  в способах  решения  проблем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3286124"/>
            <a:ext cx="242889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Интеграция решений по проблемам  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000232" y="1214422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500166" y="1357298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7036611" y="1250141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2"/>
          </p:cNvCxnSpPr>
          <p:nvPr/>
        </p:nvCxnSpPr>
        <p:spPr>
          <a:xfrm rot="5400000">
            <a:off x="1107273" y="2821761"/>
            <a:ext cx="500066" cy="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3536943" y="1463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5465769" y="1464455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5822168" y="2750336"/>
            <a:ext cx="357188" cy="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8073256" y="2713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" idx="2"/>
          </p:cNvCxnSpPr>
          <p:nvPr/>
        </p:nvCxnSpPr>
        <p:spPr>
          <a:xfrm rot="5400000">
            <a:off x="4036215" y="89297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785388" y="2786852"/>
            <a:ext cx="430218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428604"/>
            <a:ext cx="400052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Существенные связи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00240"/>
            <a:ext cx="24288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Ожидание проблем для размышлений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000240"/>
            <a:ext cx="250033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Настрой на решение проблем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2000240"/>
            <a:ext cx="207170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Настрой на </a:t>
            </a:r>
            <a:r>
              <a:rPr lang="ru-RU" dirty="0" err="1" smtClean="0"/>
              <a:t>самопрезентацию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2000240"/>
            <a:ext cx="178595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Готовность и способность к диалогу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429132"/>
            <a:ext cx="3071802" cy="148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Признание разных мнений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429132"/>
            <a:ext cx="307183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Решимость к защите позиции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4429132"/>
            <a:ext cx="300036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Связь смысла и значения знания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14480" y="1357298"/>
            <a:ext cx="5715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428728" y="142873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7393801" y="139301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786182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5572132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2"/>
          </p:cNvCxnSpPr>
          <p:nvPr/>
        </p:nvCxnSpPr>
        <p:spPr>
          <a:xfrm rot="5400000">
            <a:off x="964389" y="3964777"/>
            <a:ext cx="500066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679026" y="3964784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6107917" y="396478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8108181" y="396478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0"/>
            <a:ext cx="328614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Критерии оценки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643050"/>
            <a:ext cx="278608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Самоактуализация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571612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Отклик на проблемные  противоречия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1571612"/>
            <a:ext cx="250033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Предложения по решению проблем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214686"/>
            <a:ext cx="278608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Способность в поиске информации  в разных  источниках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3286124"/>
            <a:ext cx="271464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Способность решения проблем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3214686"/>
            <a:ext cx="264317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Способность дифференциации и интеграции  учебного  материала</a:t>
            </a:r>
          </a:p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4143372" y="121442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393009" y="1035827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7429520" y="100010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2"/>
          </p:cNvCxnSpPr>
          <p:nvPr/>
        </p:nvCxnSpPr>
        <p:spPr>
          <a:xfrm rot="16200000" flipH="1">
            <a:off x="4339825" y="2982513"/>
            <a:ext cx="428631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1678761" y="282177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7" idx="2"/>
          </p:cNvCxnSpPr>
          <p:nvPr/>
        </p:nvCxnSpPr>
        <p:spPr>
          <a:xfrm rot="16200000" flipH="1">
            <a:off x="7590255" y="2803917"/>
            <a:ext cx="428628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857356" y="857232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428604"/>
            <a:ext cx="55007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Результаты и его перспективность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00240"/>
            <a:ext cx="335758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Причастность к поиску новых знаний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2000240"/>
            <a:ext cx="257176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Оперативность размышлений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57918" y="2000240"/>
            <a:ext cx="278608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Гибкость реакции на иные мнения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143380"/>
            <a:ext cx="400052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Оптимизм в собственном развитии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785918" y="1357298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1464447" y="1464455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7429520" y="1500174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4822033" y="389334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4678363" y="1678769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Рекомендации: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Проблемная лекция требует динамического  развития  знаний в учебной теме.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Проблемы в содержании лекции нужно ставить  на основе  противоречий   в разных  подходах  к знаниям. 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Проблемы могут стать движущей  силой  самостоятельных  поисков  студентами  своего  смысла  в известных  знаниях.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Проблемная лекция становится  сценарием  диалогового  семинара.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Проблемная  лекция становится  началом  понимания   студентами  возможностей  открытого образования.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На проблемной лекции  студенты становятся  соучастниками  процесса  поиска  и создания знаний.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Проблемная лекция значительно повышает взаимодействие  студентов  с различными  способами  представления  информации.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Яркость предъявления  проблем  значительно возрастает  при использовании  изобразительных  и интернет  технологий.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400</Words>
  <PresentationFormat>Экран (4:3)</PresentationFormat>
  <Paragraphs>106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Способы постановки проблем:</vt:lpstr>
      <vt:lpstr>Слайд 5</vt:lpstr>
      <vt:lpstr>Слайд 6</vt:lpstr>
      <vt:lpstr>Слайд 7</vt:lpstr>
      <vt:lpstr>Слайд 8</vt:lpstr>
      <vt:lpstr>Рекомендации: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31</cp:revision>
  <dcterms:created xsi:type="dcterms:W3CDTF">2013-12-09T08:15:45Z</dcterms:created>
  <dcterms:modified xsi:type="dcterms:W3CDTF">2014-02-17T10:22:50Z</dcterms:modified>
</cp:coreProperties>
</file>